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Light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27" roundtripDataSignature="AMtx7mhEO8k+lpdXzn4lV6sh0KjJh8e4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Light-bold.fntdata"/><Relationship Id="rId23" Type="http://schemas.openxmlformats.org/officeDocument/2006/relationships/font" Target="fonts/Robo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Light-boldItalic.fntdata"/><Relationship Id="rId25" Type="http://schemas.openxmlformats.org/officeDocument/2006/relationships/font" Target="fonts/RobotoLight-italic.fntdata"/><Relationship Id="rId27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54d62531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3a54d62531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c9bcd90d2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38c9bcd90d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584c7ffc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a584c7ffc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584c7ffc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g3a584c7ffc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c9bcd90d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8c9bcd90d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e2b3467a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g38e2b3467a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c9bcd90d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g38c9bcd90d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54d62531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3a54d62531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8c9bcd90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38c9bcd90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54d62531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3a54d62531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a54d625317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g3a54d625317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54d62531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a54d62531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Slide de título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3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" name="Google Shape;11;p23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Capa seçã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Slide de título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" name="Google Shape;43;p32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4" name="Google Shape;44;p32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T] Slide de conteúdo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" name="Google Shape;47;p33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8" name="Google Shape;48;p33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Capa seção">
  <p:cSld name="TITLE_AND_BOD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Slide de título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35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35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C] Slide de conteúdo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7" name="Google Shape;57;p36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36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Final">
  <p:cSld name="TITLE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3" name="Google Shape;63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4" name="Google Shape;6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Slide de conteúdo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4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6" name="Google Shape;16;p24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EP] Capa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ctrTitle"/>
          </p:nvPr>
        </p:nvSpPr>
        <p:spPr>
          <a:xfrm>
            <a:off x="1366700" y="1568025"/>
            <a:ext cx="34905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i="1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Capa seção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Slide de título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" name="Google Shape;23;p26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Google Shape;24;p26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AP] Slide de conteúdo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" name="Google Shape;27;p27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27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Capa seção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Slide de título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" name="Google Shape;33;p29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4" name="Google Shape;34;p29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[CP] Slide de conteúdo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" name="Google Shape;37;p30"/>
          <p:cNvSpPr txBox="1"/>
          <p:nvPr>
            <p:ph type="ctrTitle"/>
          </p:nvPr>
        </p:nvSpPr>
        <p:spPr>
          <a:xfrm>
            <a:off x="1194625" y="720000"/>
            <a:ext cx="32448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None/>
              <a:defRPr sz="3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8" name="Google Shape;38;p30"/>
          <p:cNvSpPr txBox="1"/>
          <p:nvPr>
            <p:ph idx="1" type="subTitle"/>
          </p:nvPr>
        </p:nvSpPr>
        <p:spPr>
          <a:xfrm>
            <a:off x="1194625" y="2563750"/>
            <a:ext cx="2856300" cy="21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Light"/>
              <a:buNone/>
              <a:defRPr b="0" i="0" sz="2800" u="none" cap="none" strike="noStrik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Light"/>
              <a:buChar char="●"/>
              <a:defRPr b="0" i="0" sz="1800" u="none" cap="none" strike="noStrik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 b="0" i="0" sz="14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"/>
          <p:cNvSpPr txBox="1"/>
          <p:nvPr>
            <p:ph type="ctrTitle"/>
          </p:nvPr>
        </p:nvSpPr>
        <p:spPr>
          <a:xfrm>
            <a:off x="1194625" y="720000"/>
            <a:ext cx="32448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API RESTful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p2"/>
          <p:cNvSpPr txBox="1"/>
          <p:nvPr>
            <p:ph idx="1" type="subTitle"/>
          </p:nvPr>
        </p:nvSpPr>
        <p:spPr>
          <a:xfrm>
            <a:off x="465750" y="2237650"/>
            <a:ext cx="4106100" cy="16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Prof. Lucas Eduardo Sasse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lucas.sasse@edu.sc.senai.br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github.com</a:t>
            </a:r>
            <a:r>
              <a:rPr lang="pt-BR">
                <a:solidFill>
                  <a:schemeClr val="lt1"/>
                </a:solidFill>
              </a:rPr>
              <a:t>/lucassasse/SENAI/api-</a:t>
            </a:r>
            <a:r>
              <a:rPr lang="pt-BR">
                <a:solidFill>
                  <a:schemeClr val="lt1"/>
                </a:solidFill>
              </a:rPr>
              <a:t>restful</a:t>
            </a:r>
            <a:r>
              <a:rPr lang="pt-BR">
                <a:solidFill>
                  <a:schemeClr val="lt1"/>
                </a:solidFill>
              </a:rPr>
              <a:t>-node.git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71" name="Google Shape;7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050" y="1044574"/>
            <a:ext cx="2644300" cy="208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a54d625317_0_16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RESTful</a:t>
            </a:r>
            <a:endParaRPr/>
          </a:p>
        </p:txBody>
      </p:sp>
      <p:sp>
        <p:nvSpPr>
          <p:cNvPr id="138" name="Google Shape;138;g3a54d625317_0_16"/>
          <p:cNvSpPr txBox="1"/>
          <p:nvPr>
            <p:ph idx="1" type="subTitle"/>
          </p:nvPr>
        </p:nvSpPr>
        <p:spPr>
          <a:xfrm>
            <a:off x="5058475" y="2021100"/>
            <a:ext cx="3244800" cy="25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dk1"/>
                </a:solidFill>
              </a:rPr>
              <a:t>Se comunica através de requisições HTTP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POST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GET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PUT</a:t>
            </a:r>
            <a:r>
              <a:rPr lang="pt-BR" sz="1600">
                <a:solidFill>
                  <a:schemeClr val="dk1"/>
                </a:solidFill>
              </a:rPr>
              <a:t> / PATCH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DELETE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…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9" name="Google Shape;139;g3a54d625317_0_16"/>
          <p:cNvSpPr txBox="1"/>
          <p:nvPr>
            <p:ph idx="1" type="subTitle"/>
          </p:nvPr>
        </p:nvSpPr>
        <p:spPr>
          <a:xfrm>
            <a:off x="830250" y="2571750"/>
            <a:ext cx="34731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lt1"/>
                </a:solidFill>
              </a:rPr>
              <a:t>Nomenclatura utilizada para descrever um sistema que utiliza corretamente da arquitetura REST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0" name="Google Shape;140;g3a54d625317_0_16"/>
          <p:cNvSpPr txBox="1"/>
          <p:nvPr>
            <p:ph idx="1" type="subTitle"/>
          </p:nvPr>
        </p:nvSpPr>
        <p:spPr>
          <a:xfrm>
            <a:off x="5281225" y="598500"/>
            <a:ext cx="32952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É um estilo de arquitetura para construção de serviços web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1" name="Google Shape;141;g3a54d625317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1750" y="3999300"/>
            <a:ext cx="1124120" cy="9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c9bcd90d2_0_140"/>
          <p:cNvSpPr txBox="1"/>
          <p:nvPr>
            <p:ph idx="1" type="subTitle"/>
          </p:nvPr>
        </p:nvSpPr>
        <p:spPr>
          <a:xfrm>
            <a:off x="1484350" y="375750"/>
            <a:ext cx="65145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Navegador &gt; Inspecionar (F12) &gt; Network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7" name="Google Shape;147;g38c9bcd90d2_0_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225" y="1055275"/>
            <a:ext cx="6625776" cy="353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a584c7ffcb_0_0"/>
          <p:cNvSpPr txBox="1"/>
          <p:nvPr>
            <p:ph idx="1" type="subTitle"/>
          </p:nvPr>
        </p:nvSpPr>
        <p:spPr>
          <a:xfrm>
            <a:off x="1484350" y="375750"/>
            <a:ext cx="65145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Nomenclatura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3" name="Google Shape;153;g3a584c7ffc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4600" y="1443038"/>
            <a:ext cx="53340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a584c7ffcb_0_6"/>
          <p:cNvSpPr txBox="1"/>
          <p:nvPr>
            <p:ph idx="1" type="subTitle"/>
          </p:nvPr>
        </p:nvSpPr>
        <p:spPr>
          <a:xfrm>
            <a:off x="1484350" y="375750"/>
            <a:ext cx="65145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</a:rPr>
              <a:t>Formato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9" name="Google Shape;159;g3a584c7ffcb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5988" y="1099725"/>
            <a:ext cx="6011225" cy="29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c9bcd90d2_0_40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 RESTful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g38c9bcd90d2_0_40"/>
          <p:cNvSpPr txBox="1"/>
          <p:nvPr>
            <p:ph idx="1" type="subTitle"/>
          </p:nvPr>
        </p:nvSpPr>
        <p:spPr>
          <a:xfrm>
            <a:off x="1194625" y="2571750"/>
            <a:ext cx="28563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Forma de Avaliação</a:t>
            </a:r>
            <a:endParaRPr/>
          </a:p>
        </p:txBody>
      </p:sp>
      <p:sp>
        <p:nvSpPr>
          <p:cNvPr id="78" name="Google Shape;78;g38c9bcd90d2_0_40"/>
          <p:cNvSpPr txBox="1"/>
          <p:nvPr>
            <p:ph idx="1" type="subTitle"/>
          </p:nvPr>
        </p:nvSpPr>
        <p:spPr>
          <a:xfrm>
            <a:off x="5075100" y="437750"/>
            <a:ext cx="3433500" cy="44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4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Strenghs-Based Approach</a:t>
            </a:r>
            <a:r>
              <a:rPr b="1"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|| Educação baseadas nas forças</a:t>
            </a:r>
            <a:endParaRPr b="1"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Origem</a:t>
            </a: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Desenvolvida por Martin Seligman e Donald Clifton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Conceito</a:t>
            </a: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Desenvolver o potencial individual com base das forças, talentos e competências naturais, em vez de somente tentar corrigir as fraquezas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4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Educação por Competências</a:t>
            </a:r>
            <a:endParaRPr b="1" sz="48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Origem</a:t>
            </a: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Desenvolvida por grupos de pesquisadores da área da educação ao longo do tempo ~1980, levando em consideração o Behaviorismo (análise do comportamento através da observação natural)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Conceito</a:t>
            </a:r>
            <a:r>
              <a:rPr lang="pt-BR" sz="4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Enfatiza o que o aluno é capaz de fazer e compreender, não apenas o que decorou</a:t>
            </a:r>
            <a:endParaRPr sz="4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b="1" lang="pt-BR" sz="48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Tentativas, mesmo que sem sucesso, serão recompensadas!</a:t>
            </a:r>
            <a:endParaRPr b="1" sz="48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e2b3467af_0_5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 RESTful</a:t>
            </a:r>
            <a:endParaRPr/>
          </a:p>
        </p:txBody>
      </p:sp>
      <p:sp>
        <p:nvSpPr>
          <p:cNvPr id="84" name="Google Shape;84;g38e2b3467af_0_5"/>
          <p:cNvSpPr txBox="1"/>
          <p:nvPr>
            <p:ph idx="1" type="subTitle"/>
          </p:nvPr>
        </p:nvSpPr>
        <p:spPr>
          <a:xfrm>
            <a:off x="1194625" y="2571750"/>
            <a:ext cx="28563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Avaliações</a:t>
            </a:r>
            <a:endParaRPr/>
          </a:p>
        </p:txBody>
      </p:sp>
      <p:sp>
        <p:nvSpPr>
          <p:cNvPr id="85" name="Google Shape;85;g38e2b3467af_0_5"/>
          <p:cNvSpPr txBox="1"/>
          <p:nvPr>
            <p:ph idx="1" type="subTitle"/>
          </p:nvPr>
        </p:nvSpPr>
        <p:spPr>
          <a:xfrm>
            <a:off x="5104150" y="283100"/>
            <a:ext cx="36651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1ª parte da UC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N1: Avaliação Prática - Peso 10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n1.1 - Atividade Prática - Peso ?/10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n1.2 - Atividade Prática - Peso ?/10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n1.3 - Atividade Prática - Peso ?/10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n1.4 - Atividade Prática - Peso ?/10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n1.5 - Atividade Prática - Peso ?/10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…? - Peso ?/10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…? - Peso ?/10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N2 - Apresentação sobre tópicos de POO - Cada equipe receberá um tópico - Peso 10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N3: Prova Teórica Obrigatória (todo conteúdo de POO em Java) - Peso 10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g38e2b3467af_0_5"/>
          <p:cNvSpPr txBox="1"/>
          <p:nvPr>
            <p:ph idx="1" type="subTitle"/>
          </p:nvPr>
        </p:nvSpPr>
        <p:spPr>
          <a:xfrm>
            <a:off x="4718800" y="3190575"/>
            <a:ext cx="3743700" cy="1685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10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2ª parte da UC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N4: Avaliação Prática</a:t>
            </a:r>
            <a:r>
              <a:rPr b="1"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Peso 10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n4.1: Apresentação da API RESTful- Peso 5/10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	n4.2: API RESTful - Peso 5/10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</a:t>
            </a:r>
            <a:r>
              <a:rPr b="1"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N5:</a:t>
            </a:r>
            <a:r>
              <a:rPr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pt-B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Prova Teórica Obrigatória (todo conteúdo de API RESTful em Node[javascript]) - Peso 10</a:t>
            </a:r>
            <a:endParaRPr b="1"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c9bcd90d2_0_29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b="1" lang="pt-BR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API RESTful</a:t>
            </a:r>
            <a:endParaRPr/>
          </a:p>
        </p:txBody>
      </p:sp>
      <p:sp>
        <p:nvSpPr>
          <p:cNvPr id="92" name="Google Shape;92;g38c9bcd90d2_0_29"/>
          <p:cNvSpPr txBox="1"/>
          <p:nvPr>
            <p:ph idx="1" type="subTitle"/>
          </p:nvPr>
        </p:nvSpPr>
        <p:spPr>
          <a:xfrm>
            <a:off x="1194625" y="2571750"/>
            <a:ext cx="2856300" cy="21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Apresentação da Matéria</a:t>
            </a:r>
            <a:endParaRPr/>
          </a:p>
        </p:txBody>
      </p:sp>
      <p:sp>
        <p:nvSpPr>
          <p:cNvPr id="93" name="Google Shape;93;g38c9bcd90d2_0_29"/>
          <p:cNvSpPr txBox="1"/>
          <p:nvPr>
            <p:ph idx="1" type="subTitle"/>
          </p:nvPr>
        </p:nvSpPr>
        <p:spPr>
          <a:xfrm>
            <a:off x="5215050" y="203550"/>
            <a:ext cx="12453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Conteúdo</a:t>
            </a:r>
            <a:r>
              <a:rPr lang="pt-BR">
                <a:solidFill>
                  <a:schemeClr val="dk1"/>
                </a:solidFill>
              </a:rPr>
              <a:t>: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4" name="Google Shape;94;g38c9bcd90d2_0_29"/>
          <p:cNvSpPr txBox="1"/>
          <p:nvPr>
            <p:ph idx="1" type="subTitle"/>
          </p:nvPr>
        </p:nvSpPr>
        <p:spPr>
          <a:xfrm>
            <a:off x="4789650" y="3615150"/>
            <a:ext cx="3503400" cy="12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Estrutura do projeto e melhorias simples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Documentação da API (Swagger + README)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Finalização do Projeto + Preparação para Apresentação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5" name="Google Shape;95;g38c9bcd90d2_0_29"/>
          <p:cNvSpPr txBox="1"/>
          <p:nvPr>
            <p:ph idx="1" type="subTitle"/>
          </p:nvPr>
        </p:nvSpPr>
        <p:spPr>
          <a:xfrm>
            <a:off x="4972425" y="2389688"/>
            <a:ext cx="35034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Criar registro (POST)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Buscar item por ID (GET)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Atualização de registro (PUT / PATCH)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Remoção de registro (DELETE)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6" name="Google Shape;96;g38c9bcd90d2_0_29"/>
          <p:cNvSpPr txBox="1"/>
          <p:nvPr>
            <p:ph idx="1" type="subTitle"/>
          </p:nvPr>
        </p:nvSpPr>
        <p:spPr>
          <a:xfrm>
            <a:off x="5113800" y="770025"/>
            <a:ext cx="3503400" cy="14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Explicação N4 + </a:t>
            </a:r>
            <a:r>
              <a:rPr lang="pt-BR" sz="1200" u="sng">
                <a:solidFill>
                  <a:schemeClr val="dk1"/>
                </a:solidFill>
              </a:rPr>
              <a:t>API RESTful</a:t>
            </a:r>
            <a:endParaRPr sz="1200" u="sng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Introdução a JSON + Introdução ao Node + Criação do Projeto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Estruturação do Banco de Dados (MySQL)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pt-BR" sz="1200">
                <a:solidFill>
                  <a:schemeClr val="dk1"/>
                </a:solidFill>
              </a:rPr>
              <a:t>Finalização da estrutura do Banco de Dados + Conexão da API ao DB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54d625317_0_31"/>
          <p:cNvSpPr txBox="1"/>
          <p:nvPr>
            <p:ph idx="1" type="subTitle"/>
          </p:nvPr>
        </p:nvSpPr>
        <p:spPr>
          <a:xfrm>
            <a:off x="1392700" y="611100"/>
            <a:ext cx="6919800" cy="41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COMO QUE O </a:t>
            </a:r>
            <a:r>
              <a:rPr i="1" lang="pt-BR" sz="1600">
                <a:solidFill>
                  <a:schemeClr val="dk1"/>
                </a:solidFill>
              </a:rPr>
              <a:t>FRONTEND </a:t>
            </a:r>
            <a:r>
              <a:rPr lang="pt-BR" sz="1600">
                <a:solidFill>
                  <a:schemeClr val="dk1"/>
                </a:solidFill>
              </a:rPr>
              <a:t>(O QUE VEMOS, ONDE DIGITAMOS E CLICAMOS) BUSCA, ENVIA E ATUALIZA DADOS DO BANCO DE DADOS?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u="sng">
                <a:solidFill>
                  <a:schemeClr val="dk1"/>
                </a:solidFill>
              </a:rPr>
              <a:t>SÃO COISAS SEPARADAS!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ELES SE COMUNICAM ATRAVÉS DE UM OUTRO CÓDIGO: </a:t>
            </a:r>
            <a:r>
              <a:rPr lang="pt-BR" sz="1600" u="sng">
                <a:solidFill>
                  <a:schemeClr val="dk1"/>
                </a:solidFill>
              </a:rPr>
              <a:t>API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O </a:t>
            </a:r>
            <a:r>
              <a:rPr i="1" lang="pt-BR" sz="1600">
                <a:solidFill>
                  <a:schemeClr val="dk1"/>
                </a:solidFill>
              </a:rPr>
              <a:t>FRONTEND </a:t>
            </a:r>
            <a:r>
              <a:rPr lang="pt-BR" sz="1600">
                <a:solidFill>
                  <a:schemeClr val="dk1"/>
                </a:solidFill>
              </a:rPr>
              <a:t>É UMA PASTA/ DIRETÓRIO/ COMPUTADOR/ CÓDIGO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>
                <a:solidFill>
                  <a:schemeClr val="dk1"/>
                </a:solidFill>
              </a:rPr>
              <a:t>O </a:t>
            </a:r>
            <a:r>
              <a:rPr i="1" lang="pt-BR" sz="1600">
                <a:solidFill>
                  <a:schemeClr val="dk1"/>
                </a:solidFill>
              </a:rPr>
              <a:t>BACKEND </a:t>
            </a:r>
            <a:r>
              <a:rPr lang="pt-BR" sz="1600">
                <a:solidFill>
                  <a:schemeClr val="dk1"/>
                </a:solidFill>
              </a:rPr>
              <a:t>(API)</a:t>
            </a:r>
            <a:r>
              <a:rPr i="1" lang="pt-BR" sz="1600">
                <a:solidFill>
                  <a:schemeClr val="dk1"/>
                </a:solidFill>
              </a:rPr>
              <a:t> </a:t>
            </a:r>
            <a:r>
              <a:rPr lang="pt-BR" sz="1600">
                <a:solidFill>
                  <a:schemeClr val="dk1"/>
                </a:solidFill>
              </a:rPr>
              <a:t>É OUTRA PASTA/ DIRETÓRIO/ COMPUTADOR/ CÓDIGO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2" name="Google Shape;102;g3a54d625317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39750" y="3989175"/>
            <a:ext cx="1124120" cy="95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c9bcd90d2_0_0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08" name="Google Shape;108;g38c9bcd90d2_0_0"/>
          <p:cNvSpPr txBox="1"/>
          <p:nvPr>
            <p:ph idx="1" type="subTitle"/>
          </p:nvPr>
        </p:nvSpPr>
        <p:spPr>
          <a:xfrm>
            <a:off x="5219950" y="423300"/>
            <a:ext cx="32040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600">
                <a:solidFill>
                  <a:schemeClr val="dk1"/>
                </a:solidFill>
              </a:rPr>
              <a:t>O que é?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pt-BR" sz="1600">
                <a:solidFill>
                  <a:schemeClr val="dk1"/>
                </a:solidFill>
              </a:rPr>
              <a:t>É a “ponte” entre o frontend e o backend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9" name="Google Shape;109;g38c9bcd90d2_0_0"/>
          <p:cNvSpPr txBox="1"/>
          <p:nvPr>
            <p:ph idx="1" type="subTitle"/>
          </p:nvPr>
        </p:nvSpPr>
        <p:spPr>
          <a:xfrm>
            <a:off x="4886350" y="2419875"/>
            <a:ext cx="35376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Analogia clássica: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Cliente      | </a:t>
            </a:r>
            <a:r>
              <a:rPr lang="pt-BR" sz="1500" u="sng">
                <a:solidFill>
                  <a:schemeClr val="dk1"/>
                </a:solidFill>
              </a:rPr>
              <a:t>Garçom</a:t>
            </a:r>
            <a:r>
              <a:rPr lang="pt-BR" sz="1500">
                <a:solidFill>
                  <a:schemeClr val="dk1"/>
                </a:solidFill>
              </a:rPr>
              <a:t>    + Cozinha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1500">
                <a:solidFill>
                  <a:schemeClr val="dk1"/>
                </a:solidFill>
              </a:rPr>
              <a:t>Frontend  | </a:t>
            </a:r>
            <a:r>
              <a:rPr lang="pt-BR" sz="1500" u="sng">
                <a:solidFill>
                  <a:schemeClr val="dk1"/>
                </a:solidFill>
              </a:rPr>
              <a:t>Backend</a:t>
            </a:r>
            <a:r>
              <a:rPr lang="pt-BR" sz="1500">
                <a:solidFill>
                  <a:schemeClr val="dk1"/>
                </a:solidFill>
              </a:rPr>
              <a:t>   + Banco de Dados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Client        | </a:t>
            </a:r>
            <a:r>
              <a:rPr lang="pt-BR" sz="1500" u="sng">
                <a:solidFill>
                  <a:schemeClr val="dk1"/>
                </a:solidFill>
              </a:rPr>
              <a:t>Service</a:t>
            </a:r>
            <a:r>
              <a:rPr lang="pt-BR" sz="1500">
                <a:solidFill>
                  <a:schemeClr val="dk1"/>
                </a:solidFill>
              </a:rPr>
              <a:t>     + DB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10" name="Google Shape;110;g38c9bcd90d2_0_0"/>
          <p:cNvSpPr txBox="1"/>
          <p:nvPr>
            <p:ph idx="1" type="subTitle"/>
          </p:nvPr>
        </p:nvSpPr>
        <p:spPr>
          <a:xfrm>
            <a:off x="1103500" y="2419875"/>
            <a:ext cx="30984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lt1"/>
                </a:solidFill>
              </a:rPr>
              <a:t>Interface de Programação de Aplicações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3a54d625317_0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275" y="155675"/>
            <a:ext cx="6596401" cy="241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3a54d625317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125" y="2911600"/>
            <a:ext cx="6673801" cy="19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3a54d625317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4775" y="4263150"/>
            <a:ext cx="60007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54d625317_0_52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API</a:t>
            </a:r>
            <a:endParaRPr/>
          </a:p>
        </p:txBody>
      </p:sp>
      <p:sp>
        <p:nvSpPr>
          <p:cNvPr id="123" name="Google Shape;123;g3a54d625317_0_52"/>
          <p:cNvSpPr txBox="1"/>
          <p:nvPr>
            <p:ph idx="1" type="subTitle"/>
          </p:nvPr>
        </p:nvSpPr>
        <p:spPr>
          <a:xfrm>
            <a:off x="5123250" y="423300"/>
            <a:ext cx="34527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 sz="1535">
                <a:solidFill>
                  <a:schemeClr val="dk1"/>
                </a:solidFill>
              </a:rPr>
              <a:t>Quanto melhor o garçom (API):</a:t>
            </a:r>
            <a:endParaRPr sz="15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-32607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5"/>
              <a:buFont typeface="Roboto Light"/>
              <a:buChar char="●"/>
            </a:pPr>
            <a:r>
              <a:rPr lang="pt-BR" sz="1535">
                <a:solidFill>
                  <a:schemeClr val="dk1"/>
                </a:solidFill>
              </a:rPr>
              <a:t>Mais rápido o atendimento</a:t>
            </a:r>
            <a:endParaRPr sz="153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-32607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5"/>
              <a:buFont typeface="Roboto Light"/>
              <a:buChar char="●"/>
            </a:pPr>
            <a:r>
              <a:rPr lang="pt-BR" sz="1535">
                <a:solidFill>
                  <a:schemeClr val="dk1"/>
                </a:solidFill>
              </a:rPr>
              <a:t>Mais organizado o processo</a:t>
            </a:r>
            <a:endParaRPr sz="153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-32607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5"/>
              <a:buFont typeface="Roboto Light"/>
              <a:buChar char="●"/>
            </a:pPr>
            <a:r>
              <a:rPr lang="pt-BR" sz="1535">
                <a:solidFill>
                  <a:schemeClr val="dk1"/>
                </a:solidFill>
              </a:rPr>
              <a:t>Melhor comunicação</a:t>
            </a:r>
            <a:endParaRPr sz="1535">
              <a:solidFill>
                <a:schemeClr val="dk1"/>
              </a:solidFill>
            </a:endParaRPr>
          </a:p>
          <a:p>
            <a:pPr indent="-326072" lvl="1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5"/>
              <a:buFont typeface="Roboto Light"/>
              <a:buChar char="○"/>
            </a:pPr>
            <a:r>
              <a:rPr lang="pt-BR" sz="1535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No próprio sistemas e entre sistemas externos</a:t>
            </a:r>
            <a:endParaRPr sz="1535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-32607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5"/>
              <a:buFont typeface="Roboto Light"/>
              <a:buChar char="●"/>
            </a:pPr>
            <a:r>
              <a:rPr lang="pt-BR" sz="1535">
                <a:solidFill>
                  <a:schemeClr val="dk1"/>
                </a:solidFill>
              </a:rPr>
              <a:t>Mais fácil a manutenção</a:t>
            </a:r>
            <a:endParaRPr sz="1535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35">
              <a:solidFill>
                <a:schemeClr val="dk1"/>
              </a:solidFill>
            </a:endParaRPr>
          </a:p>
          <a:p>
            <a:pPr indent="-326072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5"/>
              <a:buFont typeface="Roboto Light"/>
              <a:buChar char="●"/>
            </a:pPr>
            <a:r>
              <a:rPr lang="pt-BR" sz="1535">
                <a:solidFill>
                  <a:schemeClr val="dk1"/>
                </a:solidFill>
              </a:rPr>
              <a:t>Mais claras as respostas</a:t>
            </a:r>
            <a:endParaRPr sz="980">
              <a:solidFill>
                <a:schemeClr val="dk1"/>
              </a:solidFill>
            </a:endParaRPr>
          </a:p>
        </p:txBody>
      </p:sp>
      <p:sp>
        <p:nvSpPr>
          <p:cNvPr id="124" name="Google Shape;124;g3a54d625317_0_52"/>
          <p:cNvSpPr txBox="1"/>
          <p:nvPr>
            <p:ph idx="1" type="subTitle"/>
          </p:nvPr>
        </p:nvSpPr>
        <p:spPr>
          <a:xfrm>
            <a:off x="1103500" y="2419875"/>
            <a:ext cx="30984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>
                <a:solidFill>
                  <a:schemeClr val="lt1"/>
                </a:solidFill>
              </a:rPr>
              <a:t>Conceitos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a54d625317_0_9"/>
          <p:cNvSpPr txBox="1"/>
          <p:nvPr>
            <p:ph type="ctrTitle"/>
          </p:nvPr>
        </p:nvSpPr>
        <p:spPr>
          <a:xfrm>
            <a:off x="1194625" y="720000"/>
            <a:ext cx="3244800" cy="130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pt-BR">
                <a:latin typeface="Roboto"/>
                <a:ea typeface="Roboto"/>
                <a:cs typeface="Roboto"/>
                <a:sym typeface="Roboto"/>
              </a:rPr>
              <a:t>REST</a:t>
            </a:r>
            <a:endParaRPr/>
          </a:p>
        </p:txBody>
      </p:sp>
      <p:sp>
        <p:nvSpPr>
          <p:cNvPr id="130" name="Google Shape;130;g3a54d625317_0_9"/>
          <p:cNvSpPr txBox="1"/>
          <p:nvPr>
            <p:ph idx="1" type="subTitle"/>
          </p:nvPr>
        </p:nvSpPr>
        <p:spPr>
          <a:xfrm>
            <a:off x="5230150" y="720000"/>
            <a:ext cx="3295200" cy="8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É um estilo de arquitetura para construção de serviços web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1" name="Google Shape;131;g3a54d625317_0_9"/>
          <p:cNvSpPr txBox="1"/>
          <p:nvPr>
            <p:ph idx="1" type="subTitle"/>
          </p:nvPr>
        </p:nvSpPr>
        <p:spPr>
          <a:xfrm>
            <a:off x="4778950" y="2399100"/>
            <a:ext cx="3746400" cy="21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500">
                <a:solidFill>
                  <a:schemeClr val="dk1"/>
                </a:solidFill>
              </a:rPr>
              <a:t>Outras arquiteturas existentes: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</a:rPr>
              <a:t>SOAP (Ação de Objetos Simples)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</a:rPr>
              <a:t>gRPC (Processo Remoto do Google)</a:t>
            </a:r>
            <a:endParaRPr sz="1500">
              <a:solidFill>
                <a:schemeClr val="dk1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Light"/>
              <a:buChar char="●"/>
            </a:pPr>
            <a:r>
              <a:rPr lang="pt-BR" sz="1500">
                <a:solidFill>
                  <a:schemeClr val="dk1"/>
                </a:solidFill>
              </a:rPr>
              <a:t>Jogo (Facebook - consultas feitas como ‘queries’)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32" name="Google Shape;132;g3a54d625317_0_9"/>
          <p:cNvSpPr txBox="1"/>
          <p:nvPr>
            <p:ph idx="1" type="subTitle"/>
          </p:nvPr>
        </p:nvSpPr>
        <p:spPr>
          <a:xfrm>
            <a:off x="901125" y="2571750"/>
            <a:ext cx="3538200" cy="17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pt-BR">
                <a:solidFill>
                  <a:schemeClr val="lt1"/>
                </a:solidFill>
              </a:rPr>
              <a:t>Transferência de Estado Representacional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i="1" lang="pt-BR">
                <a:solidFill>
                  <a:schemeClr val="lt1"/>
                </a:solidFill>
              </a:rPr>
              <a:t>Representational State Transfer</a:t>
            </a:r>
            <a:endParaRPr i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ucação Profission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